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1pPr>
    <a:lvl2pPr marL="0" marR="0" indent="228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2pPr>
    <a:lvl3pPr marL="0" marR="0" indent="457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3pPr>
    <a:lvl4pPr marL="0" marR="0" indent="685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4pPr>
    <a:lvl5pPr marL="0" marR="0" indent="9144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5pPr>
    <a:lvl6pPr marL="0" marR="0" indent="11430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6pPr>
    <a:lvl7pPr marL="0" marR="0" indent="1371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7pPr>
    <a:lvl8pPr marL="0" marR="0" indent="1600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8pPr>
    <a:lvl9pPr marL="0" marR="0" indent="1828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"/>
          <a:ea typeface="Iowan Old Style"/>
          <a:cs typeface="Iowan Old Styl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 b="def" i="def"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"/>
          <p:cNvSpPr/>
          <p:nvPr>
            <p:ph type="body" sz="quarter" idx="13"/>
          </p:nvPr>
        </p:nvSpPr>
        <p:spPr>
          <a:xfrm>
            <a:off x="571500" y="5588000"/>
            <a:ext cx="1187578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" name="Title Text"/>
          <p:cNvSpPr txBox="1"/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half" idx="1"/>
          </p:nvPr>
        </p:nvSpPr>
        <p:spPr>
          <a:xfrm>
            <a:off x="571500" y="5676900"/>
            <a:ext cx="11861800" cy="32639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1pPr>
            <a:lvl2pPr marL="0" indent="2286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2pPr>
            <a:lvl3pPr marL="0" indent="4572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3pPr>
            <a:lvl4pPr marL="0" indent="6858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4pPr>
            <a:lvl5pPr marL="0" indent="9144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88552" y="9189156"/>
            <a:ext cx="309365" cy="3429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“"/>
          <p:cNvSpPr txBox="1"/>
          <p:nvPr/>
        </p:nvSpPr>
        <p:spPr>
          <a:xfrm>
            <a:off x="508000" y="1771650"/>
            <a:ext cx="1697832" cy="31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i="0" spc="0" sz="21000">
                <a:solidFill>
                  <a:srgbClr val="E4E4E4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02" name="Type a quote here."/>
          <p:cNvSpPr txBox="1"/>
          <p:nvPr>
            <p:ph type="body" sz="quarter" idx="13"/>
          </p:nvPr>
        </p:nvSpPr>
        <p:spPr>
          <a:xfrm>
            <a:off x="1943100" y="3870536"/>
            <a:ext cx="10490200" cy="939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1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03" name="-Johnny Appleseed"/>
          <p:cNvSpPr txBox="1"/>
          <p:nvPr>
            <p:ph type="body" sz="quarter" idx="14"/>
          </p:nvPr>
        </p:nvSpPr>
        <p:spPr>
          <a:xfrm>
            <a:off x="1943100" y="7772400"/>
            <a:ext cx="10490200" cy="939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1600"/>
              </a:spcBef>
              <a:buSzTx/>
              <a:buFontTx/>
              <a:buNone/>
              <a:defRPr i="1" sz="4800">
                <a:solidFill>
                  <a:srgbClr val="6B6D6D"/>
                </a:solidFill>
              </a:defRPr>
            </a:lvl1pPr>
          </a:lstStyle>
          <a:p>
            <a:pPr/>
            <a:r>
              <a:t>-Johnny Appleseed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Rectangle"/>
          <p:cNvSpPr/>
          <p:nvPr>
            <p:ph type="body" sz="half" idx="14"/>
          </p:nvPr>
        </p:nvSpPr>
        <p:spPr>
          <a:xfrm>
            <a:off x="0" y="5422900"/>
            <a:ext cx="13004800" cy="36068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3" name="Line"/>
          <p:cNvSpPr/>
          <p:nvPr>
            <p:ph type="body" sz="quarter" idx="15"/>
          </p:nvPr>
        </p:nvSpPr>
        <p:spPr>
          <a:xfrm flipV="1">
            <a:off x="571500" y="7619996"/>
            <a:ext cx="11874500" cy="4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571500" y="5562600"/>
            <a:ext cx="11861800" cy="22098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"/>
          </p:nvPr>
        </p:nvSpPr>
        <p:spPr>
          <a:xfrm>
            <a:off x="571500" y="7670800"/>
            <a:ext cx="11861800" cy="1231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/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xfrm>
            <a:off x="12083465" y="9189156"/>
            <a:ext cx="309365" cy="3429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Image"/>
          <p:cNvSpPr/>
          <p:nvPr>
            <p:ph type="pic" idx="13"/>
          </p:nvPr>
        </p:nvSpPr>
        <p:spPr>
          <a:xfrm>
            <a:off x="7531100" y="0"/>
            <a:ext cx="54737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2" name="Line"/>
          <p:cNvSpPr/>
          <p:nvPr>
            <p:ph type="body" sz="quarter" idx="14"/>
          </p:nvPr>
        </p:nvSpPr>
        <p:spPr>
          <a:xfrm flipV="1">
            <a:off x="571500" y="7619998"/>
            <a:ext cx="64516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571500" y="571500"/>
            <a:ext cx="6451600" cy="7213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quarter" idx="1"/>
          </p:nvPr>
        </p:nvSpPr>
        <p:spPr>
          <a:xfrm>
            <a:off x="571500" y="7670800"/>
            <a:ext cx="6451600" cy="1358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ine"/>
          <p:cNvSpPr/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ne"/>
          <p:cNvSpPr/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Image"/>
          <p:cNvSpPr/>
          <p:nvPr>
            <p:ph type="pic" idx="13"/>
          </p:nvPr>
        </p:nvSpPr>
        <p:spPr>
          <a:xfrm>
            <a:off x="0" y="0"/>
            <a:ext cx="64389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2" name="Line"/>
          <p:cNvSpPr/>
          <p:nvPr>
            <p:ph type="body" sz="quarter" idx="14"/>
          </p:nvPr>
        </p:nvSpPr>
        <p:spPr>
          <a:xfrm>
            <a:off x="7023100" y="1574800"/>
            <a:ext cx="53975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7023100" y="723900"/>
            <a:ext cx="53975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half" idx="1"/>
          </p:nvPr>
        </p:nvSpPr>
        <p:spPr>
          <a:xfrm>
            <a:off x="7023100" y="1803400"/>
            <a:ext cx="5397500" cy="7226300"/>
          </a:xfrm>
          <a:prstGeom prst="rect">
            <a:avLst/>
          </a:prstGeom>
        </p:spPr>
        <p:txBody>
          <a:bodyPr/>
          <a:lstStyle>
            <a:lvl1pPr marL="406400" indent="-406400">
              <a:defRPr sz="2800"/>
            </a:lvl1pPr>
            <a:lvl2pPr marL="812800" indent="-406400">
              <a:defRPr sz="2800"/>
            </a:lvl2pPr>
            <a:lvl3pPr marL="1219200" indent="-406400">
              <a:defRPr sz="2800"/>
            </a:lvl3pPr>
            <a:lvl4pPr marL="1625600" indent="-406400">
              <a:defRPr sz="2800"/>
            </a:lvl4pPr>
            <a:lvl5pPr marL="2032000" indent="-406400"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Image"/>
          <p:cNvSpPr/>
          <p:nvPr>
            <p:ph type="pic" idx="13"/>
          </p:nvPr>
        </p:nvSpPr>
        <p:spPr>
          <a:xfrm>
            <a:off x="571500" y="571500"/>
            <a:ext cx="7429500" cy="7315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Image"/>
          <p:cNvSpPr/>
          <p:nvPr>
            <p:ph type="pic" sz="quarter" idx="14"/>
          </p:nvPr>
        </p:nvSpPr>
        <p:spPr>
          <a:xfrm>
            <a:off x="8128000" y="5715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Image"/>
          <p:cNvSpPr/>
          <p:nvPr>
            <p:ph type="pic" sz="quarter" idx="15"/>
          </p:nvPr>
        </p:nvSpPr>
        <p:spPr>
          <a:xfrm>
            <a:off x="8128000" y="42926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571500" y="8051800"/>
            <a:ext cx="11861800" cy="1333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400"/>
              </a:spcBef>
              <a:buSzTx/>
              <a:buFontTx/>
              <a:buNone/>
              <a:defRPr i="1" spc="28" sz="2800"/>
            </a:lvl1pPr>
            <a:lvl2pPr marL="0" indent="228600">
              <a:spcBef>
                <a:spcPts val="1400"/>
              </a:spcBef>
              <a:buSzTx/>
              <a:buFontTx/>
              <a:buNone/>
              <a:defRPr i="1" spc="28" sz="2800"/>
            </a:lvl2pPr>
            <a:lvl3pPr marL="0" indent="457200">
              <a:spcBef>
                <a:spcPts val="1400"/>
              </a:spcBef>
              <a:buSzTx/>
              <a:buFontTx/>
              <a:buNone/>
              <a:defRPr i="1" spc="28" sz="2800"/>
            </a:lvl3pPr>
            <a:lvl4pPr marL="0" indent="685800">
              <a:spcBef>
                <a:spcPts val="1400"/>
              </a:spcBef>
              <a:buSzTx/>
              <a:buFontTx/>
              <a:buNone/>
              <a:defRPr i="1" spc="28" sz="2800"/>
            </a:lvl4pPr>
            <a:lvl5pPr marL="0" indent="914400">
              <a:spcBef>
                <a:spcPts val="1400"/>
              </a:spcBef>
              <a:buSzTx/>
              <a:buFontTx/>
              <a:buNone/>
              <a:defRPr i="1" spc="28"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571500" y="723900"/>
            <a:ext cx="11861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571500" y="1803400"/>
            <a:ext cx="11861800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81047" y="9194800"/>
            <a:ext cx="309365" cy="342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i="0" spc="0" sz="1600">
                <a:solidFill>
                  <a:srgbClr val="74767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1pPr>
      <a:lvl2pPr marL="9398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2pPr>
      <a:lvl3pPr marL="14097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3pPr>
      <a:lvl4pPr marL="18796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4pPr>
      <a:lvl5pPr marL="23495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5pPr>
      <a:lvl6pPr marL="28194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6pPr>
      <a:lvl7pPr marL="32893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7pPr>
      <a:lvl8pPr marL="37592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8pPr>
      <a:lvl9pPr marL="42291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1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1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p1vs2.jpg" descr="pp1vs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18" y="0"/>
            <a:ext cx="12993964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brick.jpg" descr="brick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4790" y="-14137"/>
            <a:ext cx="22829657" cy="9781874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Rectangle"/>
          <p:cNvSpPr/>
          <p:nvPr/>
        </p:nvSpPr>
        <p:spPr>
          <a:xfrm>
            <a:off x="1261798" y="1215165"/>
            <a:ext cx="10124216" cy="7473091"/>
          </a:xfrm>
          <a:prstGeom prst="rect">
            <a:avLst/>
          </a:prstGeom>
          <a:solidFill>
            <a:srgbClr val="00549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79" name="Line"/>
          <p:cNvSpPr/>
          <p:nvPr/>
        </p:nvSpPr>
        <p:spPr>
          <a:xfrm>
            <a:off x="2294208" y="3171024"/>
            <a:ext cx="8416383" cy="1"/>
          </a:xfrm>
          <a:prstGeom prst="line">
            <a:avLst/>
          </a:prstGeom>
          <a:ln w="25400" cap="rnd">
            <a:solidFill>
              <a:srgbClr val="76D6FF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0" name="Features"/>
          <p:cNvSpPr txBox="1"/>
          <p:nvPr/>
        </p:nvSpPr>
        <p:spPr>
          <a:xfrm>
            <a:off x="1261798" y="1855324"/>
            <a:ext cx="10124216" cy="1167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1" indent="61722" algn="ctr" defTabSz="740663">
              <a:lnSpc>
                <a:spcPct val="110000"/>
              </a:lnSpc>
              <a:spcBef>
                <a:spcPts val="0"/>
              </a:spcBef>
              <a:buFont typeface="Courier New"/>
              <a:defRPr i="0" spc="0" sz="6075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Features </a:t>
            </a:r>
          </a:p>
        </p:txBody>
      </p:sp>
      <p:sp>
        <p:nvSpPr>
          <p:cNvPr id="181" name="User friendly…"/>
          <p:cNvSpPr txBox="1"/>
          <p:nvPr/>
        </p:nvSpPr>
        <p:spPr>
          <a:xfrm>
            <a:off x="4033937" y="3657600"/>
            <a:ext cx="8384826" cy="353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787400" indent="-749300">
              <a:buClr>
                <a:srgbClr val="FFFFFF"/>
              </a:buClr>
              <a:buSzPct val="74000"/>
              <a:buBlip>
                <a:blip r:embed="rId3"/>
              </a:buBlip>
              <a:defRPr i="0" spc="42" sz="42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t>User friendly</a:t>
            </a:r>
          </a:p>
          <a:p>
            <a:pPr marL="787400" indent="-749300">
              <a:buClr>
                <a:srgbClr val="FFFFFF"/>
              </a:buClr>
              <a:buSzPct val="74000"/>
              <a:buBlip>
                <a:blip r:embed="rId3"/>
              </a:buBlip>
              <a:defRPr i="0" spc="42" sz="42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t>Purposeful</a:t>
            </a:r>
          </a:p>
          <a:p>
            <a:pPr marL="787400" indent="-749300">
              <a:buClr>
                <a:srgbClr val="FFFFFF"/>
              </a:buClr>
              <a:buSzPct val="74000"/>
              <a:buBlip>
                <a:blip r:embed="rId3"/>
              </a:buBlip>
              <a:defRPr i="0" spc="42" sz="42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t>Adaptive</a:t>
            </a:r>
          </a:p>
          <a:p>
            <a:pPr marL="787400" indent="-749300">
              <a:buClr>
                <a:srgbClr val="FFFFFF"/>
              </a:buClr>
              <a:buSzPct val="74000"/>
              <a:buBlip>
                <a:blip r:embed="rId3"/>
              </a:buBlip>
              <a:defRPr i="0" spc="42" sz="42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t>User Focused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brick.jpg" descr="brick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4790" y="-14137"/>
            <a:ext cx="22829657" cy="9781874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Rectangle"/>
          <p:cNvSpPr/>
          <p:nvPr/>
        </p:nvSpPr>
        <p:spPr>
          <a:xfrm>
            <a:off x="1261798" y="1215165"/>
            <a:ext cx="10124216" cy="7473091"/>
          </a:xfrm>
          <a:prstGeom prst="rect">
            <a:avLst/>
          </a:prstGeom>
          <a:solidFill>
            <a:srgbClr val="00549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85" name="Line"/>
          <p:cNvSpPr/>
          <p:nvPr/>
        </p:nvSpPr>
        <p:spPr>
          <a:xfrm>
            <a:off x="2294208" y="2625517"/>
            <a:ext cx="8416384" cy="1"/>
          </a:xfrm>
          <a:prstGeom prst="line">
            <a:avLst/>
          </a:prstGeom>
          <a:ln w="25400" cap="rnd">
            <a:solidFill>
              <a:srgbClr val="76D6FF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6" name="Future Development"/>
          <p:cNvSpPr txBox="1"/>
          <p:nvPr/>
        </p:nvSpPr>
        <p:spPr>
          <a:xfrm>
            <a:off x="1261798" y="1445361"/>
            <a:ext cx="10124216" cy="116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1" indent="61722" algn="ctr" defTabSz="740663">
              <a:lnSpc>
                <a:spcPct val="110000"/>
              </a:lnSpc>
              <a:spcBef>
                <a:spcPts val="0"/>
              </a:spcBef>
              <a:buFont typeface="Courier New"/>
              <a:defRPr i="0" spc="0" sz="6075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Future Development </a:t>
            </a:r>
          </a:p>
        </p:txBody>
      </p:sp>
      <p:sp>
        <p:nvSpPr>
          <p:cNvPr id="187" name="Find a different API that allows full lyric access…"/>
          <p:cNvSpPr txBox="1"/>
          <p:nvPr/>
        </p:nvSpPr>
        <p:spPr>
          <a:xfrm>
            <a:off x="1773321" y="2941955"/>
            <a:ext cx="9101170" cy="4961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73099" indent="-673099">
              <a:lnSpc>
                <a:spcPct val="130000"/>
              </a:lnSpc>
              <a:spcBef>
                <a:spcPts val="100"/>
              </a:spcBef>
              <a:buClr>
                <a:srgbClr val="FFFFFF"/>
              </a:buClr>
              <a:buSzPct val="75000"/>
              <a:buBlip>
                <a:blip r:embed="rId3"/>
              </a:buBlip>
              <a:defRPr i="0" spc="26" sz="27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t>Find a different API that allows full lyric access</a:t>
            </a:r>
          </a:p>
          <a:p>
            <a:pPr marL="673099" indent="-673099">
              <a:lnSpc>
                <a:spcPct val="130000"/>
              </a:lnSpc>
              <a:spcBef>
                <a:spcPts val="100"/>
              </a:spcBef>
              <a:buClr>
                <a:srgbClr val="FFFFFF"/>
              </a:buClr>
              <a:buSzPct val="80000"/>
              <a:buBlip>
                <a:blip r:embed="rId3"/>
              </a:buBlip>
              <a:defRPr i="0" spc="26" sz="27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t>Get the lyrics to scroll and styled appropriately</a:t>
            </a:r>
          </a:p>
          <a:p>
            <a:pPr marL="673100" indent="-673100">
              <a:lnSpc>
                <a:spcPct val="130000"/>
              </a:lnSpc>
              <a:spcBef>
                <a:spcPts val="500"/>
              </a:spcBef>
              <a:buClr>
                <a:srgbClr val="FFFFFF"/>
              </a:buClr>
              <a:buSzPct val="80000"/>
              <a:buBlip>
                <a:blip r:embed="rId3"/>
              </a:buBlip>
              <a:defRPr i="0" spc="26" sz="27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t>Utilize branded “error” modal for undeliverable searches</a:t>
            </a:r>
          </a:p>
          <a:p>
            <a:pPr marL="673099" indent="-673099">
              <a:lnSpc>
                <a:spcPct val="130000"/>
              </a:lnSpc>
              <a:spcBef>
                <a:spcPts val="100"/>
              </a:spcBef>
              <a:buClr>
                <a:srgbClr val="FFFFFF"/>
              </a:buClr>
              <a:buSzPct val="80000"/>
              <a:buBlip>
                <a:blip r:embed="rId3"/>
              </a:buBlip>
              <a:defRPr i="0" spc="26" sz="27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t>Add more Karaoke features using instrumental YouTube search with scrolling lyrics</a:t>
            </a:r>
          </a:p>
          <a:p>
            <a:pPr marL="673099" indent="-673099">
              <a:lnSpc>
                <a:spcPct val="130000"/>
              </a:lnSpc>
              <a:spcBef>
                <a:spcPts val="100"/>
              </a:spcBef>
              <a:buClr>
                <a:srgbClr val="FFFFFF"/>
              </a:buClr>
              <a:buSzPct val="80000"/>
              <a:buBlip>
                <a:blip r:embed="rId3"/>
              </a:buBlip>
              <a:defRPr i="0" spc="26" sz="27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t>Utilize lyric timer for Karaoke Feature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I hate it when…"/>
          <p:cNvSpPr txBox="1"/>
          <p:nvPr/>
        </p:nvSpPr>
        <p:spPr>
          <a:xfrm>
            <a:off x="-32786" y="860293"/>
            <a:ext cx="13070372" cy="854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defRPr cap="all" i="0" spc="0" sz="12100">
                <a:solidFill>
                  <a:srgbClr val="005493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I hate it when </a:t>
            </a:r>
          </a:p>
          <a:p>
            <a:pPr algn="ctr">
              <a:lnSpc>
                <a:spcPct val="130000"/>
              </a:lnSpc>
              <a:spcBef>
                <a:spcPts val="0"/>
              </a:spcBef>
              <a:defRPr cap="all" i="0" spc="0" sz="12100">
                <a:solidFill>
                  <a:srgbClr val="005493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I’m singing a song </a:t>
            </a:r>
          </a:p>
          <a:p>
            <a:pPr algn="ctr">
              <a:lnSpc>
                <a:spcPct val="130000"/>
              </a:lnSpc>
              <a:spcBef>
                <a:spcPts val="0"/>
              </a:spcBef>
              <a:defRPr cap="all" i="0" spc="0" sz="12100">
                <a:solidFill>
                  <a:srgbClr val="005493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and the artist </a:t>
            </a:r>
          </a:p>
          <a:p>
            <a:pPr algn="ctr">
              <a:lnSpc>
                <a:spcPct val="130000"/>
              </a:lnSpc>
              <a:spcBef>
                <a:spcPts val="0"/>
              </a:spcBef>
              <a:defRPr cap="all" i="0" spc="0" sz="12100">
                <a:solidFill>
                  <a:srgbClr val="005493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gets the words wrong.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Line"/>
          <p:cNvSpPr/>
          <p:nvPr>
            <p:ph type="body" idx="13"/>
          </p:nvPr>
        </p:nvSpPr>
        <p:spPr>
          <a:xfrm>
            <a:off x="564510" y="7007570"/>
            <a:ext cx="11875780" cy="4"/>
          </a:xfrm>
          <a:prstGeom prst="line">
            <a:avLst/>
          </a:prstGeom>
          <a:ln>
            <a:solidFill>
              <a:srgbClr val="005493"/>
            </a:solidFill>
          </a:ln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3" name="our team"/>
          <p:cNvSpPr txBox="1"/>
          <p:nvPr>
            <p:ph type="ctrTitle"/>
          </p:nvPr>
        </p:nvSpPr>
        <p:spPr>
          <a:xfrm>
            <a:off x="571500" y="5820007"/>
            <a:ext cx="11861801" cy="1145333"/>
          </a:xfrm>
          <a:prstGeom prst="rect">
            <a:avLst/>
          </a:prstGeom>
        </p:spPr>
        <p:txBody>
          <a:bodyPr/>
          <a:lstStyle>
            <a:lvl1pPr algn="l">
              <a:defRPr sz="7300">
                <a:solidFill>
                  <a:srgbClr val="FF2600"/>
                </a:solidFill>
                <a:latin typeface="Tribbon B"/>
                <a:ea typeface="Tribbon B"/>
                <a:cs typeface="Tribbon B"/>
                <a:sym typeface="Tribbon B"/>
              </a:defRPr>
            </a:lvl1pPr>
          </a:lstStyle>
          <a:p>
            <a:pPr/>
            <a:r>
              <a:t>our team</a:t>
            </a:r>
          </a:p>
        </p:txBody>
      </p:sp>
      <p:pic>
        <p:nvPicPr>
          <p:cNvPr id="134" name="project.gif" descr="project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990" y="-34993"/>
            <a:ext cx="13004801" cy="5572196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amantha Olvera…"/>
          <p:cNvSpPr txBox="1"/>
          <p:nvPr/>
        </p:nvSpPr>
        <p:spPr>
          <a:xfrm>
            <a:off x="3395967" y="7248143"/>
            <a:ext cx="2764334" cy="2305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ctr" defTabSz="251206">
              <a:lnSpc>
                <a:spcPct val="80000"/>
              </a:lnSpc>
              <a:spcBef>
                <a:spcPts val="500"/>
              </a:spcBef>
              <a:defRPr i="0" spc="0" sz="2580">
                <a:solidFill>
                  <a:srgbClr val="747676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  <a:r>
              <a:t>Samantha Olvera</a:t>
            </a:r>
          </a:p>
          <a:p>
            <a:pPr algn="ctr" defTabSz="251206">
              <a:lnSpc>
                <a:spcPct val="80000"/>
              </a:lnSpc>
              <a:spcBef>
                <a:spcPts val="500"/>
              </a:spcBef>
              <a:defRPr i="0" spc="0" sz="2064">
                <a:solidFill>
                  <a:srgbClr val="747676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  <a:r>
              <a:t>MusixMatch API</a:t>
            </a:r>
          </a:p>
          <a:p>
            <a:pPr algn="ctr" defTabSz="251206">
              <a:lnSpc>
                <a:spcPct val="120000"/>
              </a:lnSpc>
              <a:spcBef>
                <a:spcPts val="500"/>
              </a:spcBef>
              <a:defRPr i="0" spc="0" sz="2580">
                <a:solidFill>
                  <a:srgbClr val="747676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</a:p>
          <a:p>
            <a:pPr algn="ctr" defTabSz="251206">
              <a:lnSpc>
                <a:spcPct val="80000"/>
              </a:lnSpc>
              <a:spcBef>
                <a:spcPts val="500"/>
              </a:spcBef>
              <a:defRPr i="0" spc="0" sz="2580">
                <a:solidFill>
                  <a:srgbClr val="747676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  <a:r>
              <a:t>Jamar Parham</a:t>
            </a:r>
          </a:p>
          <a:p>
            <a:pPr algn="ctr" defTabSz="251206">
              <a:lnSpc>
                <a:spcPct val="80000"/>
              </a:lnSpc>
              <a:spcBef>
                <a:spcPts val="500"/>
              </a:spcBef>
              <a:defRPr i="0" spc="0" sz="2064">
                <a:solidFill>
                  <a:srgbClr val="747676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  <a:r>
              <a:t>YouTube API</a:t>
            </a:r>
          </a:p>
        </p:txBody>
      </p:sp>
      <p:sp>
        <p:nvSpPr>
          <p:cNvPr id="136" name="Kimberly Swope…"/>
          <p:cNvSpPr txBox="1"/>
          <p:nvPr/>
        </p:nvSpPr>
        <p:spPr>
          <a:xfrm>
            <a:off x="6478679" y="7248143"/>
            <a:ext cx="3648800" cy="2305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ctr" defTabSz="251206">
              <a:lnSpc>
                <a:spcPct val="80000"/>
              </a:lnSpc>
              <a:spcBef>
                <a:spcPts val="500"/>
              </a:spcBef>
              <a:defRPr i="0" spc="0" sz="2580">
                <a:solidFill>
                  <a:srgbClr val="747676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  <a:r>
              <a:t>Kimberly Swope</a:t>
            </a:r>
          </a:p>
          <a:p>
            <a:pPr algn="ctr" defTabSz="251206">
              <a:lnSpc>
                <a:spcPct val="80000"/>
              </a:lnSpc>
              <a:spcBef>
                <a:spcPts val="500"/>
              </a:spcBef>
              <a:defRPr i="0" spc="0" sz="2064">
                <a:solidFill>
                  <a:srgbClr val="747676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  <a:r>
              <a:t>Front End</a:t>
            </a:r>
          </a:p>
          <a:p>
            <a:pPr algn="ctr" defTabSz="251206">
              <a:lnSpc>
                <a:spcPct val="120000"/>
              </a:lnSpc>
              <a:spcBef>
                <a:spcPts val="500"/>
              </a:spcBef>
              <a:defRPr i="0" spc="0" sz="2580">
                <a:solidFill>
                  <a:srgbClr val="747676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</a:p>
          <a:p>
            <a:pPr algn="ctr" defTabSz="251206">
              <a:lnSpc>
                <a:spcPct val="80000"/>
              </a:lnSpc>
              <a:spcBef>
                <a:spcPts val="500"/>
              </a:spcBef>
              <a:defRPr i="0" spc="0" sz="2580">
                <a:solidFill>
                  <a:srgbClr val="747676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  <a:r>
              <a:t>Patrick Francis</a:t>
            </a:r>
          </a:p>
          <a:p>
            <a:pPr algn="ctr" defTabSz="251206">
              <a:lnSpc>
                <a:spcPct val="80000"/>
              </a:lnSpc>
              <a:spcBef>
                <a:spcPts val="500"/>
              </a:spcBef>
              <a:defRPr i="0" spc="0" sz="2064">
                <a:solidFill>
                  <a:srgbClr val="747676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  <a:r>
              <a:t>YouTube API/MusixMatch API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brick.jpg" descr="brick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4790" y="-14137"/>
            <a:ext cx="22829657" cy="9781874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quare"/>
          <p:cNvSpPr/>
          <p:nvPr/>
        </p:nvSpPr>
        <p:spPr>
          <a:xfrm>
            <a:off x="5867400" y="4241800"/>
            <a:ext cx="1270000" cy="1270000"/>
          </a:xfrm>
          <a:prstGeom prst="rect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40" name="Rectangle"/>
          <p:cNvSpPr/>
          <p:nvPr/>
        </p:nvSpPr>
        <p:spPr>
          <a:xfrm>
            <a:off x="1261798" y="1215165"/>
            <a:ext cx="10124216" cy="7473091"/>
          </a:xfrm>
          <a:prstGeom prst="rect">
            <a:avLst/>
          </a:prstGeom>
          <a:solidFill>
            <a:srgbClr val="00549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41" name="Line"/>
          <p:cNvSpPr/>
          <p:nvPr>
            <p:ph type="body" idx="13"/>
          </p:nvPr>
        </p:nvSpPr>
        <p:spPr>
          <a:xfrm>
            <a:off x="2294208" y="3245908"/>
            <a:ext cx="8416383" cy="1"/>
          </a:xfrm>
          <a:prstGeom prst="line">
            <a:avLst/>
          </a:prstGeom>
          <a:ln w="25400">
            <a:solidFill>
              <a:srgbClr val="76D6FF"/>
            </a:solidFill>
          </a:ln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2" name="Slide Number"/>
          <p:cNvSpPr txBox="1"/>
          <p:nvPr>
            <p:ph type="sldNum" sz="quarter" idx="4294967295"/>
          </p:nvPr>
        </p:nvSpPr>
        <p:spPr>
          <a:xfrm>
            <a:off x="12178579" y="9194800"/>
            <a:ext cx="211833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3" name="Application Concept"/>
          <p:cNvSpPr txBox="1"/>
          <p:nvPr/>
        </p:nvSpPr>
        <p:spPr>
          <a:xfrm>
            <a:off x="1261798" y="1855324"/>
            <a:ext cx="10124216" cy="1167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1" indent="61722" algn="ctr" defTabSz="740663">
              <a:lnSpc>
                <a:spcPct val="110000"/>
              </a:lnSpc>
              <a:spcBef>
                <a:spcPts val="0"/>
              </a:spcBef>
              <a:buFont typeface="Courier New"/>
              <a:defRPr i="0" spc="0" sz="6075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Application Concept</a:t>
            </a:r>
          </a:p>
        </p:txBody>
      </p:sp>
      <p:sp>
        <p:nvSpPr>
          <p:cNvPr id="144" name="An application that allows the user to find a selected YouTube song video and provide the accompanying lyrics with MusixMatch."/>
          <p:cNvSpPr txBox="1"/>
          <p:nvPr/>
        </p:nvSpPr>
        <p:spPr>
          <a:xfrm>
            <a:off x="2309987" y="3854449"/>
            <a:ext cx="8384826" cy="313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73100" indent="-673100">
              <a:buClr>
                <a:srgbClr val="FFFFFF"/>
              </a:buClr>
              <a:buSzPct val="80000"/>
              <a:buBlip>
                <a:blip r:embed="rId3"/>
              </a:buBlip>
              <a:defRPr i="0" spc="33"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</a:lstStyle>
          <a:p>
            <a:pPr/>
            <a:r>
              <a:t>An application that allows the user to find a selected YouTube song video and provide the accompanying lyrics with MusixMatch.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brick.jpg" descr="brick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4790" y="-14137"/>
            <a:ext cx="22829657" cy="9781874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Line"/>
          <p:cNvSpPr/>
          <p:nvPr>
            <p:ph type="body" idx="13"/>
          </p:nvPr>
        </p:nvSpPr>
        <p:spPr>
          <a:xfrm>
            <a:off x="385233" y="-1004841"/>
            <a:ext cx="118618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8" name="The motivation for its development"/>
          <p:cNvSpPr txBox="1"/>
          <p:nvPr>
            <p:ph type="title"/>
          </p:nvPr>
        </p:nvSpPr>
        <p:spPr>
          <a:xfrm>
            <a:off x="385233" y="-850900"/>
            <a:ext cx="11861801" cy="723900"/>
          </a:xfrm>
          <a:prstGeom prst="rect">
            <a:avLst/>
          </a:prstGeom>
        </p:spPr>
        <p:txBody>
          <a:bodyPr/>
          <a:lstStyle/>
          <a:p>
            <a:pPr lvl="1" marL="622300" indent="-546100" defTabSz="914400">
              <a:lnSpc>
                <a:spcPct val="110000"/>
              </a:lnSpc>
              <a:spcBef>
                <a:spcPts val="0"/>
              </a:spcBef>
              <a:buSzPct val="80000"/>
              <a:buFont typeface="Courier New"/>
              <a:buBlip>
                <a:blip r:embed="rId3"/>
              </a:buBlip>
              <a:defRPr cap="none" sz="3400">
                <a:solidFill>
                  <a:srgbClr val="000000"/>
                </a:solidFill>
                <a:latin typeface="Champagne &amp; Limousines"/>
                <a:ea typeface="Champagne &amp; Limousines"/>
                <a:cs typeface="Champagne &amp; Limousines"/>
                <a:sym typeface="Champagne &amp; Limousines"/>
              </a:defRPr>
            </a:pPr>
            <a:r>
              <a:t>The motivation for its development</a:t>
            </a:r>
          </a:p>
        </p:txBody>
      </p:sp>
      <p:sp>
        <p:nvSpPr>
          <p:cNvPr id="149" name="Rectangle"/>
          <p:cNvSpPr/>
          <p:nvPr/>
        </p:nvSpPr>
        <p:spPr>
          <a:xfrm>
            <a:off x="1261798" y="1215165"/>
            <a:ext cx="10124216" cy="7473091"/>
          </a:xfrm>
          <a:prstGeom prst="rect">
            <a:avLst/>
          </a:prstGeom>
          <a:solidFill>
            <a:srgbClr val="00549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50" name="Line"/>
          <p:cNvSpPr/>
          <p:nvPr/>
        </p:nvSpPr>
        <p:spPr>
          <a:xfrm>
            <a:off x="2294208" y="2747433"/>
            <a:ext cx="8416383" cy="1"/>
          </a:xfrm>
          <a:prstGeom prst="line">
            <a:avLst/>
          </a:prstGeom>
          <a:ln w="25400" cap="rnd">
            <a:solidFill>
              <a:srgbClr val="76D6FF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1" name="Motivation"/>
          <p:cNvSpPr txBox="1"/>
          <p:nvPr/>
        </p:nvSpPr>
        <p:spPr>
          <a:xfrm>
            <a:off x="1261798" y="1543309"/>
            <a:ext cx="10124216" cy="116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1" indent="61722" algn="ctr" defTabSz="740663">
              <a:lnSpc>
                <a:spcPct val="110000"/>
              </a:lnSpc>
              <a:spcBef>
                <a:spcPts val="0"/>
              </a:spcBef>
              <a:buFont typeface="Courier New"/>
              <a:defRPr i="0" spc="0" sz="6075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Motivation</a:t>
            </a:r>
          </a:p>
        </p:txBody>
      </p:sp>
      <p:sp>
        <p:nvSpPr>
          <p:cNvPr id="152" name="We wanted a fun idea that wasn’t very complex.…"/>
          <p:cNvSpPr txBox="1"/>
          <p:nvPr/>
        </p:nvSpPr>
        <p:spPr>
          <a:xfrm>
            <a:off x="2309987" y="3556453"/>
            <a:ext cx="8384826" cy="33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73100" indent="-673100">
              <a:buClr>
                <a:srgbClr val="FFFFFF"/>
              </a:buClr>
              <a:buSzPct val="80000"/>
              <a:buBlip>
                <a:blip r:embed="rId4"/>
              </a:buBlip>
              <a:defRPr i="0" spc="33"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t>We wanted a fun idea that wasn’t very complex.</a:t>
            </a:r>
          </a:p>
          <a:p>
            <a:pPr marL="673100" indent="-673100">
              <a:buClr>
                <a:srgbClr val="FFFFFF"/>
              </a:buClr>
              <a:buSzPct val="80000"/>
              <a:buBlip>
                <a:blip r:embed="rId4"/>
              </a:buBlip>
              <a:defRPr i="0" spc="33" sz="3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t>Help those who are lyrically challenged.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brick.jpg" descr="brick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4790" y="-14137"/>
            <a:ext cx="22829657" cy="9781874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Rectangle"/>
          <p:cNvSpPr/>
          <p:nvPr/>
        </p:nvSpPr>
        <p:spPr>
          <a:xfrm>
            <a:off x="1261798" y="1215165"/>
            <a:ext cx="10124216" cy="7473091"/>
          </a:xfrm>
          <a:prstGeom prst="rect">
            <a:avLst/>
          </a:prstGeom>
          <a:solidFill>
            <a:srgbClr val="00549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56" name="Line"/>
          <p:cNvSpPr/>
          <p:nvPr/>
        </p:nvSpPr>
        <p:spPr>
          <a:xfrm>
            <a:off x="2294208" y="2652963"/>
            <a:ext cx="8416384" cy="1"/>
          </a:xfrm>
          <a:prstGeom prst="line">
            <a:avLst/>
          </a:prstGeom>
          <a:ln w="25400" cap="rnd">
            <a:solidFill>
              <a:srgbClr val="76D6FF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7" name="Design Process"/>
          <p:cNvSpPr txBox="1"/>
          <p:nvPr/>
        </p:nvSpPr>
        <p:spPr>
          <a:xfrm>
            <a:off x="1261798" y="1432287"/>
            <a:ext cx="10124216" cy="1167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1" indent="61722" algn="ctr" defTabSz="740663">
              <a:lnSpc>
                <a:spcPct val="110000"/>
              </a:lnSpc>
              <a:spcBef>
                <a:spcPts val="0"/>
              </a:spcBef>
              <a:buFont typeface="Courier New"/>
              <a:defRPr i="0" spc="0" sz="6075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Design Process</a:t>
            </a:r>
          </a:p>
        </p:txBody>
      </p:sp>
      <p:sp>
        <p:nvSpPr>
          <p:cNvPr id="158" name="Search API’s…"/>
          <p:cNvSpPr txBox="1"/>
          <p:nvPr/>
        </p:nvSpPr>
        <p:spPr>
          <a:xfrm>
            <a:off x="2597854" y="2571750"/>
            <a:ext cx="8384825" cy="570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73100" indent="-673100">
              <a:spcBef>
                <a:spcPts val="1000"/>
              </a:spcBef>
              <a:buClr>
                <a:srgbClr val="FFFFFF"/>
              </a:buClr>
              <a:buSzPct val="80000"/>
              <a:buBlip>
                <a:blip r:embed="rId3"/>
              </a:buBlip>
              <a:defRPr i="0" spc="22" sz="2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t>Search API’s</a:t>
            </a:r>
          </a:p>
          <a:p>
            <a:pPr marL="673100" indent="-673100">
              <a:spcBef>
                <a:spcPts val="1000"/>
              </a:spcBef>
              <a:buClr>
                <a:srgbClr val="FFFFFF"/>
              </a:buClr>
              <a:buSzPct val="80000"/>
              <a:buBlip>
                <a:blip r:embed="rId3"/>
              </a:buBlip>
              <a:defRPr i="0" spc="22" sz="2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t>Find 2 that would work well together</a:t>
            </a:r>
          </a:p>
          <a:p>
            <a:pPr marL="673100" indent="-673100">
              <a:spcBef>
                <a:spcPts val="1000"/>
              </a:spcBef>
              <a:buClr>
                <a:srgbClr val="FFFFFF"/>
              </a:buClr>
              <a:buSzPct val="80000"/>
              <a:buBlip>
                <a:blip r:embed="rId3"/>
              </a:buBlip>
              <a:defRPr i="0" spc="22" sz="2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t>Decide on application idea</a:t>
            </a:r>
          </a:p>
          <a:p>
            <a:pPr marL="673100" indent="-673100">
              <a:spcBef>
                <a:spcPts val="1000"/>
              </a:spcBef>
              <a:buClr>
                <a:srgbClr val="FFFFFF"/>
              </a:buClr>
              <a:buSzPct val="80000"/>
              <a:buBlip>
                <a:blip r:embed="rId3"/>
              </a:buBlip>
              <a:defRPr i="0" spc="22" sz="2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t>Wire-frame front end</a:t>
            </a:r>
          </a:p>
          <a:p>
            <a:pPr marL="673100" indent="-673100">
              <a:spcBef>
                <a:spcPts val="1000"/>
              </a:spcBef>
              <a:buClr>
                <a:srgbClr val="FFFFFF"/>
              </a:buClr>
              <a:buSzPct val="80000"/>
              <a:buBlip>
                <a:blip r:embed="rId3"/>
              </a:buBlip>
              <a:defRPr i="0" spc="22" sz="2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t>Decide on tasks - front and back end</a:t>
            </a:r>
          </a:p>
          <a:p>
            <a:pPr marL="673100" indent="-673100">
              <a:spcBef>
                <a:spcPts val="1000"/>
              </a:spcBef>
              <a:buClr>
                <a:srgbClr val="FFFFFF"/>
              </a:buClr>
              <a:buSzPct val="80000"/>
              <a:buBlip>
                <a:blip r:embed="rId3"/>
              </a:buBlip>
              <a:defRPr i="0" spc="22" sz="2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t>Research API documentation</a:t>
            </a:r>
          </a:p>
          <a:p>
            <a:pPr marL="673100" indent="-673100">
              <a:spcBef>
                <a:spcPts val="1000"/>
              </a:spcBef>
              <a:buClr>
                <a:srgbClr val="FFFFFF"/>
              </a:buClr>
              <a:buSzPct val="80000"/>
              <a:buBlip>
                <a:blip r:embed="rId3"/>
              </a:buBlip>
              <a:defRPr i="0" spc="22" sz="2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t>Code</a:t>
            </a:r>
          </a:p>
          <a:p>
            <a:pPr marL="673100" indent="-673100">
              <a:spcBef>
                <a:spcPts val="1000"/>
              </a:spcBef>
              <a:buClr>
                <a:srgbClr val="FFFFFF"/>
              </a:buClr>
              <a:buSzPct val="80000"/>
              <a:buBlip>
                <a:blip r:embed="rId3"/>
              </a:buBlip>
              <a:defRPr i="0" spc="22" sz="2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t>Integrate front and back end</a:t>
            </a:r>
          </a:p>
          <a:p>
            <a:pPr marL="673100" indent="-673100">
              <a:spcBef>
                <a:spcPts val="1000"/>
              </a:spcBef>
              <a:buClr>
                <a:srgbClr val="FFFFFF"/>
              </a:buClr>
              <a:buSzPct val="80000"/>
              <a:buBlip>
                <a:blip r:embed="rId3"/>
              </a:buBlip>
              <a:defRPr i="0" spc="22" sz="2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t>Test/Debug</a:t>
            </a:r>
          </a:p>
          <a:p>
            <a:pPr marL="673100" indent="-673100">
              <a:spcBef>
                <a:spcPts val="1000"/>
              </a:spcBef>
              <a:buClr>
                <a:srgbClr val="FFFFFF"/>
              </a:buClr>
              <a:buSzPct val="80000"/>
              <a:buBlip>
                <a:blip r:embed="rId3"/>
              </a:buBlip>
              <a:defRPr i="0" spc="22" sz="2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t>Design tweaks</a:t>
            </a:r>
          </a:p>
          <a:p>
            <a:pPr marL="673100" indent="-673100">
              <a:spcBef>
                <a:spcPts val="1000"/>
              </a:spcBef>
              <a:buClr>
                <a:srgbClr val="FFFFFF"/>
              </a:buClr>
              <a:buSzPct val="80000"/>
              <a:buBlip>
                <a:blip r:embed="rId3"/>
              </a:buBlip>
              <a:defRPr i="0" spc="22" sz="23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t>Launch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brick.jpg" descr="brick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4790" y="-14137"/>
            <a:ext cx="22829657" cy="9781874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Line"/>
          <p:cNvSpPr/>
          <p:nvPr>
            <p:ph type="body" idx="13"/>
          </p:nvPr>
        </p:nvSpPr>
        <p:spPr>
          <a:xfrm>
            <a:off x="571500" y="-1106441"/>
            <a:ext cx="11861800" cy="1"/>
          </a:xfrm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2" name="The technologies you used (and briefly how they work)"/>
          <p:cNvSpPr txBox="1"/>
          <p:nvPr>
            <p:ph type="title"/>
          </p:nvPr>
        </p:nvSpPr>
        <p:spPr>
          <a:xfrm>
            <a:off x="571500" y="-901700"/>
            <a:ext cx="11861800" cy="723900"/>
          </a:xfrm>
          <a:prstGeom prst="rect">
            <a:avLst/>
          </a:prstGeom>
        </p:spPr>
        <p:txBody>
          <a:bodyPr/>
          <a:lstStyle/>
          <a:p>
            <a:pPr lvl="1" marL="622300" indent="-546100" defTabSz="914400">
              <a:lnSpc>
                <a:spcPct val="110000"/>
              </a:lnSpc>
              <a:spcBef>
                <a:spcPts val="0"/>
              </a:spcBef>
              <a:buSzPct val="80000"/>
              <a:buFont typeface="Courier New"/>
              <a:buBlip>
                <a:blip r:embed="rId3"/>
              </a:buBlip>
              <a:defRPr cap="none" sz="3400">
                <a:solidFill>
                  <a:srgbClr val="000000"/>
                </a:solidFill>
                <a:latin typeface="Champagne &amp; Limousines"/>
                <a:ea typeface="Champagne &amp; Limousines"/>
                <a:cs typeface="Champagne &amp; Limousines"/>
                <a:sym typeface="Champagne &amp; Limousines"/>
              </a:defRPr>
            </a:pPr>
            <a:r>
              <a:t>The technologies you used (and briefly how they work)</a:t>
            </a:r>
          </a:p>
        </p:txBody>
      </p:sp>
      <p:sp>
        <p:nvSpPr>
          <p:cNvPr id="163" name="Body"/>
          <p:cNvSpPr txBox="1"/>
          <p:nvPr>
            <p:ph type="body" sz="quarter" idx="1"/>
          </p:nvPr>
        </p:nvSpPr>
        <p:spPr>
          <a:xfrm>
            <a:off x="1147233" y="-1468391"/>
            <a:ext cx="11861801" cy="7239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Rectangle"/>
          <p:cNvSpPr/>
          <p:nvPr/>
        </p:nvSpPr>
        <p:spPr>
          <a:xfrm>
            <a:off x="1261798" y="1215165"/>
            <a:ext cx="10124216" cy="7473091"/>
          </a:xfrm>
          <a:prstGeom prst="rect">
            <a:avLst/>
          </a:prstGeom>
          <a:solidFill>
            <a:srgbClr val="00549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65" name="Line"/>
          <p:cNvSpPr/>
          <p:nvPr/>
        </p:nvSpPr>
        <p:spPr>
          <a:xfrm>
            <a:off x="2294208" y="3245908"/>
            <a:ext cx="8416383" cy="1"/>
          </a:xfrm>
          <a:prstGeom prst="line">
            <a:avLst/>
          </a:prstGeom>
          <a:ln w="25400" cap="rnd">
            <a:solidFill>
              <a:srgbClr val="76D6FF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6" name="Technology Utilized"/>
          <p:cNvSpPr txBox="1"/>
          <p:nvPr/>
        </p:nvSpPr>
        <p:spPr>
          <a:xfrm>
            <a:off x="1261798" y="1855324"/>
            <a:ext cx="10124216" cy="1167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1" indent="61722" algn="ctr" defTabSz="740663">
              <a:lnSpc>
                <a:spcPct val="110000"/>
              </a:lnSpc>
              <a:spcBef>
                <a:spcPts val="0"/>
              </a:spcBef>
              <a:buFont typeface="Courier New"/>
              <a:defRPr i="0" spc="0" sz="6075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Technology Utilized </a:t>
            </a:r>
          </a:p>
        </p:txBody>
      </p:sp>
      <p:sp>
        <p:nvSpPr>
          <p:cNvPr id="167" name="YouTube Data API v3…"/>
          <p:cNvSpPr txBox="1"/>
          <p:nvPr/>
        </p:nvSpPr>
        <p:spPr>
          <a:xfrm>
            <a:off x="2561224" y="3186410"/>
            <a:ext cx="8384826" cy="353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85800" indent="-685800">
              <a:buClr>
                <a:srgbClr val="FFFFFF"/>
              </a:buClr>
              <a:buSzPct val="75000"/>
              <a:buBlip>
                <a:blip r:embed="rId4"/>
              </a:buBlip>
              <a:defRPr i="0" spc="42" sz="42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t>YouTube Data API v3</a:t>
            </a:r>
          </a:p>
          <a:p>
            <a:pPr marL="685800" indent="-685800">
              <a:buClr>
                <a:srgbClr val="FFFFFF"/>
              </a:buClr>
              <a:buSzPct val="75000"/>
              <a:buBlip>
                <a:blip r:embed="rId4"/>
              </a:buBlip>
              <a:defRPr i="0" spc="42" sz="42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t>MusixMatch API</a:t>
            </a:r>
          </a:p>
          <a:p>
            <a:pPr marL="685800" indent="-685800">
              <a:buClr>
                <a:srgbClr val="FFFFFF"/>
              </a:buClr>
              <a:buSzPct val="75000"/>
              <a:buBlip>
                <a:blip r:embed="rId4"/>
              </a:buBlip>
              <a:defRPr i="0" spc="42" sz="42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t>JavaScript Client Library</a:t>
            </a:r>
          </a:p>
          <a:p>
            <a:pPr marL="685800" indent="-685800">
              <a:buClr>
                <a:srgbClr val="FFFFFF"/>
              </a:buClr>
              <a:buSzPct val="75000"/>
              <a:buBlip>
                <a:blip r:embed="rId4"/>
              </a:buBlip>
              <a:defRPr i="0" spc="42" sz="4200">
                <a:solidFill>
                  <a:srgbClr val="FFFFFF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t>Bootstrap/CSS/HTML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brick.jpg" descr="brick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4790" y="-14137"/>
            <a:ext cx="22829657" cy="9781874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Rectangle"/>
          <p:cNvSpPr/>
          <p:nvPr/>
        </p:nvSpPr>
        <p:spPr>
          <a:xfrm>
            <a:off x="1261798" y="1215165"/>
            <a:ext cx="10124216" cy="7473091"/>
          </a:xfrm>
          <a:prstGeom prst="rect">
            <a:avLst/>
          </a:prstGeom>
          <a:solidFill>
            <a:srgbClr val="00549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71" name="Line"/>
          <p:cNvSpPr/>
          <p:nvPr/>
        </p:nvSpPr>
        <p:spPr>
          <a:xfrm>
            <a:off x="2294208" y="5422900"/>
            <a:ext cx="8416384" cy="1"/>
          </a:xfrm>
          <a:prstGeom prst="line">
            <a:avLst/>
          </a:prstGeom>
          <a:ln w="25400" cap="rnd">
            <a:solidFill>
              <a:srgbClr val="76D6FF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2" name="Demonstration"/>
          <p:cNvSpPr txBox="1"/>
          <p:nvPr/>
        </p:nvSpPr>
        <p:spPr>
          <a:xfrm>
            <a:off x="1261798" y="3904257"/>
            <a:ext cx="10124216" cy="1167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1" indent="61722" algn="ctr" defTabSz="740663">
              <a:lnSpc>
                <a:spcPct val="110000"/>
              </a:lnSpc>
              <a:spcBef>
                <a:spcPts val="0"/>
              </a:spcBef>
              <a:buFont typeface="Courier New"/>
              <a:defRPr i="0" spc="0" sz="6075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Demonstration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ctangle"/>
          <p:cNvSpPr/>
          <p:nvPr/>
        </p:nvSpPr>
        <p:spPr>
          <a:xfrm>
            <a:off x="-105902" y="-153948"/>
            <a:ext cx="13580907" cy="9911929"/>
          </a:xfrm>
          <a:prstGeom prst="rect">
            <a:avLst/>
          </a:prstGeom>
          <a:solidFill>
            <a:srgbClr val="00549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1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pic>
        <p:nvPicPr>
          <p:cNvPr id="175" name="demo.jpg" descr="demo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616" y="547151"/>
            <a:ext cx="8695871" cy="8931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1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"/>
            <a:ea typeface="Iowan Old Style"/>
            <a:cs typeface="Iowan Old Style"/>
            <a:sym typeface="Iowan Old Sty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1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"/>
            <a:ea typeface="Iowan Old Style"/>
            <a:cs typeface="Iowan Old Style"/>
            <a:sym typeface="Iowan Old Sty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